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84" r:id="rId6"/>
    <p:sldId id="272" r:id="rId7"/>
    <p:sldId id="285" r:id="rId8"/>
    <p:sldId id="286" r:id="rId9"/>
    <p:sldId id="287" r:id="rId10"/>
    <p:sldId id="288" r:id="rId11"/>
    <p:sldId id="302" r:id="rId12"/>
    <p:sldId id="289" r:id="rId13"/>
    <p:sldId id="290" r:id="rId14"/>
    <p:sldId id="300" r:id="rId15"/>
    <p:sldId id="301" r:id="rId16"/>
    <p:sldId id="291" r:id="rId17"/>
    <p:sldId id="292" r:id="rId18"/>
    <p:sldId id="297" r:id="rId19"/>
    <p:sldId id="298" r:id="rId20"/>
    <p:sldId id="299" r:id="rId21"/>
    <p:sldId id="303" r:id="rId22"/>
  </p:sldIdLst>
  <p:sldSz cx="9144000" cy="5143500" type="screen16x9"/>
  <p:notesSz cx="6858000" cy="9144000"/>
  <p:embeddedFontLst>
    <p:embeddedFont>
      <p:font typeface="Roboto Condensed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 Condensed Light" panose="020B0604020202020204" charset="0"/>
      <p:regular r:id="rId32"/>
      <p:bold r:id="rId33"/>
      <p:italic r:id="rId34"/>
      <p:boldItalic r:id="rId35"/>
    </p:embeddedFont>
    <p:embeddedFont>
      <p:font typeface="Arv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378"/>
    <a:srgbClr val="FF9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C6BBF-A866-4E6B-BF5D-86D97B8DB305}" v="36" dt="2018-02-27T17:11:43.535"/>
    <p1510:client id="{F885589B-8A97-A547-9EC1-FDF2A0051E6D}" v="166" dt="2018-02-27T17:17:36.466"/>
  </p1510:revLst>
</p1510:revInfo>
</file>

<file path=ppt/tableStyles.xml><?xml version="1.0" encoding="utf-8"?>
<a:tblStyleLst xmlns:a="http://schemas.openxmlformats.org/drawingml/2006/main" def="{91505D52-7DB7-4425-9C6D-9469BBEAF3AE}">
  <a:tblStyle styleId="{91505D52-7DB7-4425-9C6D-9469BBEAF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9"/>
    <p:restoredTop sz="74687"/>
  </p:normalViewPr>
  <p:slideViewPr>
    <p:cSldViewPr snapToGrid="0">
      <p:cViewPr varScale="1">
        <p:scale>
          <a:sx n="107" d="100"/>
          <a:sy n="107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226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01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2 layers of convolution </a:t>
            </a: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A dropout layer of 25 percent</a:t>
            </a: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Dense layer using a </a:t>
            </a:r>
            <a:r>
              <a:rPr lang="en-US" dirty="0" err="1">
                <a:latin typeface="Calibri"/>
                <a:cs typeface="Calibri"/>
              </a:rPr>
              <a:t>relu</a:t>
            </a:r>
            <a:r>
              <a:rPr lang="en-US" dirty="0">
                <a:latin typeface="Calibri"/>
                <a:cs typeface="Calibri"/>
              </a:rPr>
              <a:t> activation function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Another dropout layer of 50 percent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Then a dense layer using a </a:t>
            </a:r>
            <a:r>
              <a:rPr lang="en-US" dirty="0" err="1">
                <a:latin typeface="Calibri"/>
                <a:cs typeface="Calibri"/>
              </a:rPr>
              <a:t>softmax</a:t>
            </a:r>
            <a:r>
              <a:rPr lang="en-US" dirty="0">
                <a:latin typeface="Calibri"/>
                <a:cs typeface="Calibri"/>
              </a:rPr>
              <a:t> activation function 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/>
              <a:t>Logistic Regression (Linear &amp; Parametric) -&gt; Representations are fixed (They do not grow)</a:t>
            </a:r>
          </a:p>
          <a:p>
            <a:r>
              <a:rPr lang="en-US" dirty="0"/>
              <a:t>Random Forest &amp; KNN (Parametric) – Trees Grow. So does KNN</a:t>
            </a:r>
          </a:p>
          <a:p>
            <a:r>
              <a:rPr lang="en-US" dirty="0"/>
              <a:t>Easy to train. Longer to predict</a:t>
            </a:r>
          </a:p>
          <a:p>
            <a:endParaRPr lang="en-US" dirty="0"/>
          </a:p>
          <a:p>
            <a:r>
              <a:rPr lang="en-US" dirty="0"/>
              <a:t>Model Fitting &amp; Training Phase (present)</a:t>
            </a:r>
          </a:p>
          <a:p>
            <a:r>
              <a:rPr lang="en-US" dirty="0"/>
              <a:t>KNN – Lazy Learner (Just memorizes the training data set) – Does not learn a deterministic function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163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err="1"/>
              <a:t>Logisitc</a:t>
            </a:r>
            <a:r>
              <a:rPr lang="en-US" dirty="0"/>
              <a:t> Regression (Discriminative Algorithm)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85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482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99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625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19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71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spcBef>
                <a:spcPts val="0"/>
              </a:spcBef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latin typeface="Arial" panose="020B0604020202020204" pitchFamily="34" charset="0"/>
                <a:cs typeface="Arial" panose="020B0604020202020204" pitchFamily="34" charset="0"/>
              </a:rPr>
              <a:t>ADVERSARIAL ATTACK AGAINST NEURAL NETWORKS</a:t>
            </a:r>
            <a:endParaRPr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54788-312A-A64A-A9D0-DC1F701671AD}"/>
              </a:ext>
            </a:extLst>
          </p:cNvPr>
          <p:cNvSpPr txBox="1"/>
          <p:nvPr/>
        </p:nvSpPr>
        <p:spPr>
          <a:xfrm>
            <a:off x="5748519" y="4279392"/>
            <a:ext cx="3395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Rohan Pradhan   |   Nirmal Kanagasabai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OUR PROPOSED TIMELINE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129194" y="1425327"/>
            <a:ext cx="87958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Create a simple image classifier using Deep Neural Networks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Test on Control set with random noise perturbations added    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- Not for Fast Gradient Sign Method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- Ensure that it still performs well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Use Fast Gradient Sign Method to create targeted adversarial attacks on known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Use transfer learning to infer Input to Output mapping to create targeted adversarial attacks on unknown (3</a:t>
            </a:r>
            <a:r>
              <a:rPr lang="en-CA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party)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Shape 744">
            <a:extLst>
              <a:ext uri="{FF2B5EF4-FFF2-40B4-BE49-F238E27FC236}">
                <a16:creationId xmlns:a16="http://schemas.microsoft.com/office/drawing/2014/main" id="{83D2DE8E-9DE7-1D45-8C6F-50BC128BA5F3}"/>
              </a:ext>
            </a:extLst>
          </p:cNvPr>
          <p:cNvGrpSpPr/>
          <p:nvPr/>
        </p:nvGrpSpPr>
        <p:grpSpPr>
          <a:xfrm>
            <a:off x="243071" y="634297"/>
            <a:ext cx="318264" cy="282756"/>
            <a:chOff x="5292575" y="3681900"/>
            <a:chExt cx="420150" cy="373275"/>
          </a:xfrm>
        </p:grpSpPr>
        <p:sp>
          <p:nvSpPr>
            <p:cNvPr id="11" name="Shape 745">
              <a:extLst>
                <a:ext uri="{FF2B5EF4-FFF2-40B4-BE49-F238E27FC236}">
                  <a16:creationId xmlns:a16="http://schemas.microsoft.com/office/drawing/2014/main" id="{52B44E9B-4493-0A44-B9A4-A7B065E22B0C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746">
              <a:extLst>
                <a:ext uri="{FF2B5EF4-FFF2-40B4-BE49-F238E27FC236}">
                  <a16:creationId xmlns:a16="http://schemas.microsoft.com/office/drawing/2014/main" id="{FC5814C0-AE14-3C41-AA05-D24CBBCC278C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Shape 747">
              <a:extLst>
                <a:ext uri="{FF2B5EF4-FFF2-40B4-BE49-F238E27FC236}">
                  <a16:creationId xmlns:a16="http://schemas.microsoft.com/office/drawing/2014/main" id="{C4335272-17F7-EF47-A0C1-3CFED6C54A58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748">
              <a:extLst>
                <a:ext uri="{FF2B5EF4-FFF2-40B4-BE49-F238E27FC236}">
                  <a16:creationId xmlns:a16="http://schemas.microsoft.com/office/drawing/2014/main" id="{85716D3F-44D7-8647-9ADC-A43D64A309CF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749">
              <a:extLst>
                <a:ext uri="{FF2B5EF4-FFF2-40B4-BE49-F238E27FC236}">
                  <a16:creationId xmlns:a16="http://schemas.microsoft.com/office/drawing/2014/main" id="{968B8FA1-2D23-B244-81C6-BC0E14CAA6C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750">
              <a:extLst>
                <a:ext uri="{FF2B5EF4-FFF2-40B4-BE49-F238E27FC236}">
                  <a16:creationId xmlns:a16="http://schemas.microsoft.com/office/drawing/2014/main" id="{9327D0A2-36DD-1444-93FB-3C90741C54E7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751">
              <a:extLst>
                <a:ext uri="{FF2B5EF4-FFF2-40B4-BE49-F238E27FC236}">
                  <a16:creationId xmlns:a16="http://schemas.microsoft.com/office/drawing/2014/main" id="{242F24F2-F03A-4942-969B-1BC7DF7A0A8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7831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WHAT’S DONE?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129194" y="1425327"/>
            <a:ext cx="87958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 dirty="0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image classifier using Deep Neural Networks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 dirty="0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on Control set with random noise perturbations added    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 b="1" dirty="0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Not for Fast Gradient Sign Method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 b="1" dirty="0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Ensure that it still performs well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Use Fast Gradient Sign Method to create targeted adversarial attacks on known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Use transfer learning to infer Input to Output mapping to create targeted adversarial attacks on unknown (3</a:t>
            </a:r>
            <a:r>
              <a:rPr lang="en-CA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party)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Shape 744">
            <a:extLst>
              <a:ext uri="{FF2B5EF4-FFF2-40B4-BE49-F238E27FC236}">
                <a16:creationId xmlns:a16="http://schemas.microsoft.com/office/drawing/2014/main" id="{83D2DE8E-9DE7-1D45-8C6F-50BC128BA5F3}"/>
              </a:ext>
            </a:extLst>
          </p:cNvPr>
          <p:cNvGrpSpPr/>
          <p:nvPr/>
        </p:nvGrpSpPr>
        <p:grpSpPr>
          <a:xfrm>
            <a:off x="243071" y="634297"/>
            <a:ext cx="318264" cy="282756"/>
            <a:chOff x="5292575" y="3681900"/>
            <a:chExt cx="420150" cy="373275"/>
          </a:xfrm>
        </p:grpSpPr>
        <p:sp>
          <p:nvSpPr>
            <p:cNvPr id="11" name="Shape 745">
              <a:extLst>
                <a:ext uri="{FF2B5EF4-FFF2-40B4-BE49-F238E27FC236}">
                  <a16:creationId xmlns:a16="http://schemas.microsoft.com/office/drawing/2014/main" id="{52B44E9B-4493-0A44-B9A4-A7B065E22B0C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746">
              <a:extLst>
                <a:ext uri="{FF2B5EF4-FFF2-40B4-BE49-F238E27FC236}">
                  <a16:creationId xmlns:a16="http://schemas.microsoft.com/office/drawing/2014/main" id="{FC5814C0-AE14-3C41-AA05-D24CBBCC278C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Shape 747">
              <a:extLst>
                <a:ext uri="{FF2B5EF4-FFF2-40B4-BE49-F238E27FC236}">
                  <a16:creationId xmlns:a16="http://schemas.microsoft.com/office/drawing/2014/main" id="{C4335272-17F7-EF47-A0C1-3CFED6C54A58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748">
              <a:extLst>
                <a:ext uri="{FF2B5EF4-FFF2-40B4-BE49-F238E27FC236}">
                  <a16:creationId xmlns:a16="http://schemas.microsoft.com/office/drawing/2014/main" id="{85716D3F-44D7-8647-9ADC-A43D64A309CF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749">
              <a:extLst>
                <a:ext uri="{FF2B5EF4-FFF2-40B4-BE49-F238E27FC236}">
                  <a16:creationId xmlns:a16="http://schemas.microsoft.com/office/drawing/2014/main" id="{968B8FA1-2D23-B244-81C6-BC0E14CAA6C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750">
              <a:extLst>
                <a:ext uri="{FF2B5EF4-FFF2-40B4-BE49-F238E27FC236}">
                  <a16:creationId xmlns:a16="http://schemas.microsoft.com/office/drawing/2014/main" id="{9327D0A2-36DD-1444-93FB-3C90741C54E7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751">
              <a:extLst>
                <a:ext uri="{FF2B5EF4-FFF2-40B4-BE49-F238E27FC236}">
                  <a16:creationId xmlns:a16="http://schemas.microsoft.com/office/drawing/2014/main" id="{242F24F2-F03A-4942-969B-1BC7DF7A0A8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677545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0CAE-6941-2145-AD3D-8ED905A4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/>
              <a:t>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67D6F-23A0-A64E-A92E-9F133199DF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4" name="Shape 435">
            <a:extLst>
              <a:ext uri="{FF2B5EF4-FFF2-40B4-BE49-F238E27FC236}">
                <a16:creationId xmlns:a16="http://schemas.microsoft.com/office/drawing/2014/main" id="{8D298BB5-BBF7-044C-8A0C-481AEC4F21BC}"/>
              </a:ext>
            </a:extLst>
          </p:cNvPr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5" name="Shape 436">
              <a:extLst>
                <a:ext uri="{FF2B5EF4-FFF2-40B4-BE49-F238E27FC236}">
                  <a16:creationId xmlns:a16="http://schemas.microsoft.com/office/drawing/2014/main" id="{0901DF97-2E25-6F44-936E-5AB925302FB7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Shape 437">
              <a:extLst>
                <a:ext uri="{FF2B5EF4-FFF2-40B4-BE49-F238E27FC236}">
                  <a16:creationId xmlns:a16="http://schemas.microsoft.com/office/drawing/2014/main" id="{25D7CE92-1340-F647-859C-564BF99F2824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Shape 237">
            <a:extLst>
              <a:ext uri="{FF2B5EF4-FFF2-40B4-BE49-F238E27FC236}">
                <a16:creationId xmlns:a16="http://schemas.microsoft.com/office/drawing/2014/main" id="{25D05AFC-7E1D-2C4B-A864-945B0B0B5D27}"/>
              </a:ext>
            </a:extLst>
          </p:cNvPr>
          <p:cNvSpPr txBox="1">
            <a:spLocks/>
          </p:cNvSpPr>
          <p:nvPr/>
        </p:nvSpPr>
        <p:spPr>
          <a:xfrm>
            <a:off x="186119" y="1299897"/>
            <a:ext cx="90584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Digit Recognition (Multi-Class Image Classification) for the MNIST Dataset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Logistic Regression 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Random Forest 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K-Nearest Neighbours 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Convolutional Deep Neural Network Classifier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BBFAE6-AC2C-E249-BCE0-7642F685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00" y="2406919"/>
            <a:ext cx="2160000" cy="13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3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59C6-AEE0-A54F-AB6E-16A7B2DA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C8DD3-4F31-FA44-9D5A-348D4F036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1" name="Shape 237">
            <a:extLst>
              <a:ext uri="{FF2B5EF4-FFF2-40B4-BE49-F238E27FC236}">
                <a16:creationId xmlns:a16="http://schemas.microsoft.com/office/drawing/2014/main" id="{5D88525A-18CF-A745-A723-6C532859C1DC}"/>
              </a:ext>
            </a:extLst>
          </p:cNvPr>
          <p:cNvSpPr txBox="1">
            <a:spLocks/>
          </p:cNvSpPr>
          <p:nvPr/>
        </p:nvSpPr>
        <p:spPr>
          <a:xfrm>
            <a:off x="186119" y="1299897"/>
            <a:ext cx="90584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As the original train and test images were loaded as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arrays, 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signal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was introduced into them through Random sampling by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numpy.random.normal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(Normal “Gaussian” Distribution). The parameters include: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Mean “Centre” of the distribution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Standard Deviation “Spread or “Width” of the distribution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Size (of the dataset)</a:t>
            </a:r>
          </a:p>
          <a:p>
            <a:pPr marL="762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4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59C6-AEE0-A54F-AB6E-16A7B2DA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C8DD3-4F31-FA44-9D5A-348D4F036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6C78C-CB56-3B43-803E-EBD73D451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32" y="3789359"/>
            <a:ext cx="5040000" cy="1162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8E283-0FD3-D24B-8DEE-266789EC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32" y="1883789"/>
            <a:ext cx="5040000" cy="11627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04969E-1F1E-AB4E-A06C-41B9D0B76B4E}"/>
              </a:ext>
            </a:extLst>
          </p:cNvPr>
          <p:cNvSpPr/>
          <p:nvPr/>
        </p:nvSpPr>
        <p:spPr>
          <a:xfrm>
            <a:off x="2690705" y="1445094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2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3B50D0-B8E3-9546-9E44-9515CFF04F36}"/>
              </a:ext>
            </a:extLst>
          </p:cNvPr>
          <p:cNvSpPr/>
          <p:nvPr/>
        </p:nvSpPr>
        <p:spPr>
          <a:xfrm>
            <a:off x="2605745" y="3350664"/>
            <a:ext cx="1675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2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Perturbed Image</a:t>
            </a:r>
          </a:p>
        </p:txBody>
      </p:sp>
    </p:spTree>
    <p:extLst>
      <p:ext uri="{BB962C8B-B14F-4D97-AF65-F5344CB8AC3E}">
        <p14:creationId xmlns:p14="http://schemas.microsoft.com/office/powerpoint/2010/main" val="10402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59C6-AEE0-A54F-AB6E-16A7B2DA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MISCLASSIFIED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C8DD3-4F31-FA44-9D5A-348D4F0361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04969E-1F1E-AB4E-A06C-41B9D0B76B4E}"/>
              </a:ext>
            </a:extLst>
          </p:cNvPr>
          <p:cNvSpPr/>
          <p:nvPr/>
        </p:nvSpPr>
        <p:spPr>
          <a:xfrm>
            <a:off x="-902" y="1744043"/>
            <a:ext cx="1255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2" algn="ctr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K - Nearest </a:t>
            </a:r>
          </a:p>
          <a:p>
            <a:pPr marL="76200" lvl="2" algn="ctr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Neighbours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3B50D0-B8E3-9546-9E44-9515CFF04F36}"/>
              </a:ext>
            </a:extLst>
          </p:cNvPr>
          <p:cNvSpPr/>
          <p:nvPr/>
        </p:nvSpPr>
        <p:spPr>
          <a:xfrm>
            <a:off x="28227" y="2704487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2" algn="ctr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Logistic </a:t>
            </a:r>
          </a:p>
          <a:p>
            <a:pPr marL="76200" lvl="2" algn="ctr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8EC33-3E1A-9C47-9F78-77B9C15E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26" y="1629417"/>
            <a:ext cx="3600000" cy="752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20B349-D9BF-3249-A1BB-77EFBCA8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026" y="2591359"/>
            <a:ext cx="3600000" cy="749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7D0D12-94C6-874E-926B-80CC9BAC5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26" y="3697911"/>
            <a:ext cx="3600000" cy="7494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F03D60-BFA6-6744-A670-33940D354B80}"/>
              </a:ext>
            </a:extLst>
          </p:cNvPr>
          <p:cNvSpPr/>
          <p:nvPr/>
        </p:nvSpPr>
        <p:spPr>
          <a:xfrm>
            <a:off x="132422" y="3812975"/>
            <a:ext cx="1027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2" algn="ctr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Random </a:t>
            </a:r>
          </a:p>
          <a:p>
            <a:pPr marL="76200" lvl="2" algn="ctr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B23878-6B85-3042-B595-32DAA3ECE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400" y="1618400"/>
            <a:ext cx="3600000" cy="7524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5993B5-D51A-B84E-A536-3C3F40E61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000" y="2652892"/>
            <a:ext cx="3600000" cy="7494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BDB0DC-054D-F94F-9E98-AC5E01E1A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183" y="3686894"/>
            <a:ext cx="3600000" cy="74947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7D229E-8EEE-AE4B-9112-7177D63C859A}"/>
              </a:ext>
            </a:extLst>
          </p:cNvPr>
          <p:cNvCxnSpPr>
            <a:cxnSpLocks/>
          </p:cNvCxnSpPr>
          <p:nvPr/>
        </p:nvCxnSpPr>
        <p:spPr>
          <a:xfrm>
            <a:off x="5343181" y="1520328"/>
            <a:ext cx="0" cy="300760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8227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59C6-AEE0-A54F-AB6E-16A7B2DA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C8DD3-4F31-FA44-9D5A-348D4F036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F43FF3-8195-1048-802F-866FFFFB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69718"/>
              </p:ext>
            </p:extLst>
          </p:nvPr>
        </p:nvGraphicFramePr>
        <p:xfrm>
          <a:off x="395475" y="1680580"/>
          <a:ext cx="6096000" cy="327152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{91505D52-7DB7-4425-9C6D-9469BBEAF3AE}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503890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2682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5904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F5378"/>
                          </a:solidFill>
                        </a:rPr>
                        <a:t>Classifier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F5378"/>
                          </a:solidFill>
                        </a:rPr>
                        <a:t>Test Type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3F5378"/>
                          </a:solidFill>
                        </a:rPr>
                        <a:t>Test Accuracy</a:t>
                      </a:r>
                    </a:p>
                  </a:txBody>
                  <a:tcPr anchor="ctr">
                    <a:solidFill>
                      <a:srgbClr val="FF98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67018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91.30%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5173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64149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94.62%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8492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7424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0262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97.01%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52168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Deep 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Without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99.04%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489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99.02%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317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6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8F-6463-9C43-AA83-9EDD6230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PURE SIGNAL (WITHOUT NOISE)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C8811-19C4-7E4E-AA2F-AA38EDDEA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F545C8-FE01-CD43-B8F0-D8C1AE8C891A}"/>
              </a:ext>
            </a:extLst>
          </p:cNvPr>
          <p:cNvGrpSpPr/>
          <p:nvPr/>
        </p:nvGrpSpPr>
        <p:grpSpPr>
          <a:xfrm>
            <a:off x="2274993" y="1661128"/>
            <a:ext cx="3321844" cy="2975372"/>
            <a:chOff x="4114800" y="733425"/>
            <a:chExt cx="4429125" cy="396716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11C2B2A-1B40-3C40-BFF4-18F792C6C1B6}"/>
                </a:ext>
              </a:extLst>
            </p:cNvPr>
            <p:cNvCxnSpPr/>
            <p:nvPr/>
          </p:nvCxnSpPr>
          <p:spPr>
            <a:xfrm>
              <a:off x="4114800" y="4700587"/>
              <a:ext cx="4429125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D4230CB-7385-DB4F-983B-B3F4D3131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325" y="733425"/>
              <a:ext cx="0" cy="396716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Multiply 6">
            <a:extLst>
              <a:ext uri="{FF2B5EF4-FFF2-40B4-BE49-F238E27FC236}">
                <a16:creationId xmlns:a16="http://schemas.microsoft.com/office/drawing/2014/main" id="{2D5E309E-E78C-1141-A853-3F5B68AB45A3}"/>
              </a:ext>
            </a:extLst>
          </p:cNvPr>
          <p:cNvSpPr/>
          <p:nvPr/>
        </p:nvSpPr>
        <p:spPr>
          <a:xfrm>
            <a:off x="2510736" y="4154297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3E5EC7C8-7C1C-B042-94C6-7F84A6EE4D13}"/>
              </a:ext>
            </a:extLst>
          </p:cNvPr>
          <p:cNvSpPr/>
          <p:nvPr/>
        </p:nvSpPr>
        <p:spPr>
          <a:xfrm>
            <a:off x="2810774" y="3518504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2C7F604E-C434-3847-8A5C-C8151754E247}"/>
              </a:ext>
            </a:extLst>
          </p:cNvPr>
          <p:cNvSpPr/>
          <p:nvPr/>
        </p:nvSpPr>
        <p:spPr>
          <a:xfrm>
            <a:off x="3203680" y="2998795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D47EA55E-C668-9546-97C4-ADEEDEA2AD9A}"/>
              </a:ext>
            </a:extLst>
          </p:cNvPr>
          <p:cNvSpPr/>
          <p:nvPr/>
        </p:nvSpPr>
        <p:spPr>
          <a:xfrm>
            <a:off x="3785895" y="2848776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4075D006-149A-8D4C-9710-1B665DD0E10F}"/>
              </a:ext>
            </a:extLst>
          </p:cNvPr>
          <p:cNvSpPr/>
          <p:nvPr/>
        </p:nvSpPr>
        <p:spPr>
          <a:xfrm>
            <a:off x="4368110" y="3000580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8599444E-6129-3D41-B30A-0F122142CCC0}"/>
              </a:ext>
            </a:extLst>
          </p:cNvPr>
          <p:cNvSpPr/>
          <p:nvPr/>
        </p:nvSpPr>
        <p:spPr>
          <a:xfrm>
            <a:off x="4668148" y="3518504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9B607CE4-0514-354D-B831-20760F00EF2F}"/>
              </a:ext>
            </a:extLst>
          </p:cNvPr>
          <p:cNvSpPr/>
          <p:nvPr/>
        </p:nvSpPr>
        <p:spPr>
          <a:xfrm>
            <a:off x="4968185" y="4154297"/>
            <a:ext cx="300038" cy="30003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08538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8F-6463-9C43-AA83-9EDD6230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 OF RANDOM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(CALCULATED) NOISE SIGNAL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C8811-19C4-7E4E-AA2F-AA38EDDEA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3C8F4F-0938-BB4D-840C-1216D3D35851}"/>
              </a:ext>
            </a:extLst>
          </p:cNvPr>
          <p:cNvGrpSpPr/>
          <p:nvPr/>
        </p:nvGrpSpPr>
        <p:grpSpPr>
          <a:xfrm>
            <a:off x="2536250" y="1661128"/>
            <a:ext cx="3321844" cy="2975372"/>
            <a:chOff x="4114800" y="733425"/>
            <a:chExt cx="4429125" cy="396716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69392E-5CCE-5742-96CA-D30170545E03}"/>
                </a:ext>
              </a:extLst>
            </p:cNvPr>
            <p:cNvCxnSpPr/>
            <p:nvPr/>
          </p:nvCxnSpPr>
          <p:spPr>
            <a:xfrm>
              <a:off x="4114800" y="4700587"/>
              <a:ext cx="4429125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46B517-0565-6747-8338-AD7399E6C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325" y="733425"/>
              <a:ext cx="0" cy="396716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Multiply 16">
            <a:extLst>
              <a:ext uri="{FF2B5EF4-FFF2-40B4-BE49-F238E27FC236}">
                <a16:creationId xmlns:a16="http://schemas.microsoft.com/office/drawing/2014/main" id="{A10F9B57-3B6F-CF4D-9ECA-0CA1282DB863}"/>
              </a:ext>
            </a:extLst>
          </p:cNvPr>
          <p:cNvSpPr/>
          <p:nvPr/>
        </p:nvSpPr>
        <p:spPr>
          <a:xfrm>
            <a:off x="2771993" y="4154297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16E71C63-173E-964A-ACE9-383675DFFC2C}"/>
              </a:ext>
            </a:extLst>
          </p:cNvPr>
          <p:cNvSpPr/>
          <p:nvPr/>
        </p:nvSpPr>
        <p:spPr>
          <a:xfrm>
            <a:off x="3072031" y="3518504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F4648A62-65F6-8749-B6CB-AC0BA692E81A}"/>
              </a:ext>
            </a:extLst>
          </p:cNvPr>
          <p:cNvSpPr/>
          <p:nvPr/>
        </p:nvSpPr>
        <p:spPr>
          <a:xfrm>
            <a:off x="3464937" y="2998795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3795C589-026D-AD4E-B087-208E954717C2}"/>
              </a:ext>
            </a:extLst>
          </p:cNvPr>
          <p:cNvSpPr/>
          <p:nvPr/>
        </p:nvSpPr>
        <p:spPr>
          <a:xfrm>
            <a:off x="4047152" y="2848776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A5E60225-DA20-4248-8BD8-8DD8FCF99BBD}"/>
              </a:ext>
            </a:extLst>
          </p:cNvPr>
          <p:cNvSpPr/>
          <p:nvPr/>
        </p:nvSpPr>
        <p:spPr>
          <a:xfrm>
            <a:off x="4629367" y="3000580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49BB2917-BFFE-7D47-B6E4-E601BDF678E9}"/>
              </a:ext>
            </a:extLst>
          </p:cNvPr>
          <p:cNvSpPr/>
          <p:nvPr/>
        </p:nvSpPr>
        <p:spPr>
          <a:xfrm>
            <a:off x="4929405" y="3518504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C25E4E7A-E3B3-9041-9B34-A005588FC1A5}"/>
              </a:ext>
            </a:extLst>
          </p:cNvPr>
          <p:cNvSpPr/>
          <p:nvPr/>
        </p:nvSpPr>
        <p:spPr>
          <a:xfrm>
            <a:off x="5229442" y="4154297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EB17BDFA-7A12-8A49-AB85-19401D732AFE}"/>
              </a:ext>
            </a:extLst>
          </p:cNvPr>
          <p:cNvSpPr/>
          <p:nvPr/>
        </p:nvSpPr>
        <p:spPr>
          <a:xfrm>
            <a:off x="2675553" y="4077502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E573ADAC-7917-1C4A-99AE-18107CA0D94D}"/>
              </a:ext>
            </a:extLst>
          </p:cNvPr>
          <p:cNvSpPr/>
          <p:nvPr/>
        </p:nvSpPr>
        <p:spPr>
          <a:xfrm>
            <a:off x="2995235" y="3442601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8AB24B3B-5B16-8D43-99E8-0DC2318CCD5C}"/>
              </a:ext>
            </a:extLst>
          </p:cNvPr>
          <p:cNvSpPr/>
          <p:nvPr/>
        </p:nvSpPr>
        <p:spPr>
          <a:xfrm>
            <a:off x="3407787" y="292557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273C2FE6-6B33-E548-A1AB-A10EB9E30ECD}"/>
              </a:ext>
            </a:extLst>
          </p:cNvPr>
          <p:cNvSpPr/>
          <p:nvPr/>
        </p:nvSpPr>
        <p:spPr>
          <a:xfrm>
            <a:off x="3986429" y="2775554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D56FED7C-DA12-E549-B625-112D08D02F2D}"/>
              </a:ext>
            </a:extLst>
          </p:cNvPr>
          <p:cNvSpPr/>
          <p:nvPr/>
        </p:nvSpPr>
        <p:spPr>
          <a:xfrm>
            <a:off x="4547213" y="2918432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54A71354-7268-6B49-B2B2-865E83DD9CA2}"/>
              </a:ext>
            </a:extLst>
          </p:cNvPr>
          <p:cNvSpPr/>
          <p:nvPr/>
        </p:nvSpPr>
        <p:spPr>
          <a:xfrm>
            <a:off x="4847251" y="3442601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8B52C015-92E6-4145-AB06-94CCFB4B1A9C}"/>
              </a:ext>
            </a:extLst>
          </p:cNvPr>
          <p:cNvSpPr/>
          <p:nvPr/>
        </p:nvSpPr>
        <p:spPr>
          <a:xfrm>
            <a:off x="5115142" y="405696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7736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8F-6463-9C43-AA83-9EDD6230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MAXIMIZING L2 NORM IN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SPECIFIC AREA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C8811-19C4-7E4E-AA2F-AA38EDDEA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9C7B14-2A9B-E644-8170-EA1A45438BC7}"/>
              </a:ext>
            </a:extLst>
          </p:cNvPr>
          <p:cNvGrpSpPr/>
          <p:nvPr/>
        </p:nvGrpSpPr>
        <p:grpSpPr>
          <a:xfrm>
            <a:off x="2480266" y="2093484"/>
            <a:ext cx="3321844" cy="2975372"/>
            <a:chOff x="4114800" y="733425"/>
            <a:chExt cx="4429125" cy="396716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8135A9-D28C-4241-A63D-DE36F2A7E3FC}"/>
                </a:ext>
              </a:extLst>
            </p:cNvPr>
            <p:cNvCxnSpPr/>
            <p:nvPr/>
          </p:nvCxnSpPr>
          <p:spPr>
            <a:xfrm>
              <a:off x="4114800" y="4700587"/>
              <a:ext cx="4429125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6E6480-774D-EB4F-97B4-CCAFC0BBB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325" y="733425"/>
              <a:ext cx="0" cy="396716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Multiply 33">
            <a:extLst>
              <a:ext uri="{FF2B5EF4-FFF2-40B4-BE49-F238E27FC236}">
                <a16:creationId xmlns:a16="http://schemas.microsoft.com/office/drawing/2014/main" id="{0C718F5B-85DE-3441-B30D-32CCBA02EDE4}"/>
              </a:ext>
            </a:extLst>
          </p:cNvPr>
          <p:cNvSpPr/>
          <p:nvPr/>
        </p:nvSpPr>
        <p:spPr>
          <a:xfrm>
            <a:off x="2716009" y="4586653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8A5BC087-8712-7D45-A44B-51B2497A5D87}"/>
              </a:ext>
            </a:extLst>
          </p:cNvPr>
          <p:cNvSpPr/>
          <p:nvPr/>
        </p:nvSpPr>
        <p:spPr>
          <a:xfrm>
            <a:off x="3016047" y="3950860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8C53A046-A69D-E14B-88BA-F683D9CB77BF}"/>
              </a:ext>
            </a:extLst>
          </p:cNvPr>
          <p:cNvSpPr/>
          <p:nvPr/>
        </p:nvSpPr>
        <p:spPr>
          <a:xfrm>
            <a:off x="3408953" y="3431151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C354EFAB-8B07-9A42-88FE-AE1AF5641E2E}"/>
              </a:ext>
            </a:extLst>
          </p:cNvPr>
          <p:cNvSpPr/>
          <p:nvPr/>
        </p:nvSpPr>
        <p:spPr>
          <a:xfrm>
            <a:off x="3991168" y="3281132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C1F79A11-10DE-774F-9ADD-878B9A969F4F}"/>
              </a:ext>
            </a:extLst>
          </p:cNvPr>
          <p:cNvSpPr/>
          <p:nvPr/>
        </p:nvSpPr>
        <p:spPr>
          <a:xfrm>
            <a:off x="4573383" y="3432936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757C8B11-BC6F-2B4A-B0AB-892F095A29E7}"/>
              </a:ext>
            </a:extLst>
          </p:cNvPr>
          <p:cNvSpPr/>
          <p:nvPr/>
        </p:nvSpPr>
        <p:spPr>
          <a:xfrm>
            <a:off x="4873421" y="3950860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350B3A08-1B61-784D-8BE8-6FC9B2D0C785}"/>
              </a:ext>
            </a:extLst>
          </p:cNvPr>
          <p:cNvSpPr/>
          <p:nvPr/>
        </p:nvSpPr>
        <p:spPr>
          <a:xfrm>
            <a:off x="5173458" y="4586653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D22604EE-709A-DA43-B840-1F522679F71D}"/>
              </a:ext>
            </a:extLst>
          </p:cNvPr>
          <p:cNvSpPr/>
          <p:nvPr/>
        </p:nvSpPr>
        <p:spPr>
          <a:xfrm>
            <a:off x="2716009" y="458665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Multiply 41">
            <a:extLst>
              <a:ext uri="{FF2B5EF4-FFF2-40B4-BE49-F238E27FC236}">
                <a16:creationId xmlns:a16="http://schemas.microsoft.com/office/drawing/2014/main" id="{EDC9BD84-4930-DA42-9194-F6A525558420}"/>
              </a:ext>
            </a:extLst>
          </p:cNvPr>
          <p:cNvSpPr/>
          <p:nvPr/>
        </p:nvSpPr>
        <p:spPr>
          <a:xfrm>
            <a:off x="3014260" y="3961566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Multiply 42">
            <a:extLst>
              <a:ext uri="{FF2B5EF4-FFF2-40B4-BE49-F238E27FC236}">
                <a16:creationId xmlns:a16="http://schemas.microsoft.com/office/drawing/2014/main" id="{9C52184D-1F88-6F4E-BE43-2CC545CCFCC0}"/>
              </a:ext>
            </a:extLst>
          </p:cNvPr>
          <p:cNvSpPr/>
          <p:nvPr/>
        </p:nvSpPr>
        <p:spPr>
          <a:xfrm>
            <a:off x="3400023" y="3443651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Multiply 43">
            <a:extLst>
              <a:ext uri="{FF2B5EF4-FFF2-40B4-BE49-F238E27FC236}">
                <a16:creationId xmlns:a16="http://schemas.microsoft.com/office/drawing/2014/main" id="{A5B25617-97BF-4D4F-BCF4-77CEB43520AB}"/>
              </a:ext>
            </a:extLst>
          </p:cNvPr>
          <p:cNvSpPr/>
          <p:nvPr/>
        </p:nvSpPr>
        <p:spPr>
          <a:xfrm>
            <a:off x="4001883" y="1343390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Multiply 44">
            <a:extLst>
              <a:ext uri="{FF2B5EF4-FFF2-40B4-BE49-F238E27FC236}">
                <a16:creationId xmlns:a16="http://schemas.microsoft.com/office/drawing/2014/main" id="{A348737D-5ACA-7C4F-BF15-09C94C4A1A5A}"/>
              </a:ext>
            </a:extLst>
          </p:cNvPr>
          <p:cNvSpPr/>
          <p:nvPr/>
        </p:nvSpPr>
        <p:spPr>
          <a:xfrm>
            <a:off x="4569810" y="3443651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Multiply 45">
            <a:extLst>
              <a:ext uri="{FF2B5EF4-FFF2-40B4-BE49-F238E27FC236}">
                <a16:creationId xmlns:a16="http://schemas.microsoft.com/office/drawing/2014/main" id="{89A83775-35F6-A646-BE90-E38BBFC57AFF}"/>
              </a:ext>
            </a:extLst>
          </p:cNvPr>
          <p:cNvSpPr/>
          <p:nvPr/>
        </p:nvSpPr>
        <p:spPr>
          <a:xfrm>
            <a:off x="4869847" y="3935679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Multiply 46">
            <a:extLst>
              <a:ext uri="{FF2B5EF4-FFF2-40B4-BE49-F238E27FC236}">
                <a16:creationId xmlns:a16="http://schemas.microsoft.com/office/drawing/2014/main" id="{25F41765-6070-F543-973F-C3F257BAB234}"/>
              </a:ext>
            </a:extLst>
          </p:cNvPr>
          <p:cNvSpPr/>
          <p:nvPr/>
        </p:nvSpPr>
        <p:spPr>
          <a:xfrm>
            <a:off x="5169885" y="458665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C236BB99-520B-6343-9C74-3F7C43831C08}"/>
              </a:ext>
            </a:extLst>
          </p:cNvPr>
          <p:cNvSpPr/>
          <p:nvPr/>
        </p:nvSpPr>
        <p:spPr>
          <a:xfrm>
            <a:off x="4301920" y="1500554"/>
            <a:ext cx="567927" cy="19279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8F060B-08FB-294D-BAE1-AAE33A15F8A3}"/>
              </a:ext>
            </a:extLst>
          </p:cNvPr>
          <p:cNvSpPr txBox="1"/>
          <p:nvPr/>
        </p:nvSpPr>
        <p:spPr>
          <a:xfrm>
            <a:off x="5019866" y="2326013"/>
            <a:ext cx="23535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Maximizing L2 Norm in specific area</a:t>
            </a:r>
          </a:p>
        </p:txBody>
      </p:sp>
    </p:spTree>
    <p:extLst>
      <p:ext uri="{BB962C8B-B14F-4D97-AF65-F5344CB8AC3E}">
        <p14:creationId xmlns:p14="http://schemas.microsoft.com/office/powerpoint/2010/main" val="244506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1046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r>
              <a:rPr lang="en-CA"/>
              <a:t> TEST ON IMAGE CLASSIFICATION</a:t>
            </a: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2"/>
          </p:nvPr>
        </p:nvSpPr>
        <p:spPr>
          <a:xfrm>
            <a:off x="356546" y="3878754"/>
            <a:ext cx="5168400" cy="1264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FF9801"/>
              </a:buClr>
              <a:buSzPct val="150000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What are the differences between these two images?</a:t>
            </a:r>
          </a:p>
          <a:p>
            <a:pPr>
              <a:buClr>
                <a:srgbClr val="FF9801"/>
              </a:buClr>
              <a:buSzPct val="150000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What would you classify both these images as? </a:t>
            </a:r>
          </a:p>
          <a:p>
            <a:pPr>
              <a:buClr>
                <a:srgbClr val="FF9801"/>
              </a:buClr>
              <a:buSzPct val="150000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How confident are you in your classification? </a:t>
            </a:r>
          </a:p>
          <a:p>
            <a:pPr marL="0" indent="0">
              <a:buClr>
                <a:srgbClr val="FF9801"/>
              </a:buClr>
              <a:buSzPct val="150000"/>
              <a:buNone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9" name="Picture 6" descr="A panda bear&#10;&#10;Description generated with very high confidence">
            <a:extLst>
              <a:ext uri="{FF2B5EF4-FFF2-40B4-BE49-F238E27FC236}">
                <a16:creationId xmlns:a16="http://schemas.microsoft.com/office/drawing/2014/main" id="{44D03D08-3F34-A046-B6ED-F57766024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" r="2" b="39727"/>
          <a:stretch/>
        </p:blipFill>
        <p:spPr>
          <a:xfrm>
            <a:off x="4945357" y="1562187"/>
            <a:ext cx="3841747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4" descr="A panda bear&#10;&#10;Description generated with very high confidence">
            <a:extLst>
              <a:ext uri="{FF2B5EF4-FFF2-40B4-BE49-F238E27FC236}">
                <a16:creationId xmlns:a16="http://schemas.microsoft.com/office/drawing/2014/main" id="{59089C37-9234-AF45-A83D-07F3D8659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1" r="1" b="41900"/>
          <a:stretch/>
        </p:blipFill>
        <p:spPr>
          <a:xfrm>
            <a:off x="356546" y="1562187"/>
            <a:ext cx="3845306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2" name="Shape 910">
            <a:extLst>
              <a:ext uri="{FF2B5EF4-FFF2-40B4-BE49-F238E27FC236}">
                <a16:creationId xmlns:a16="http://schemas.microsoft.com/office/drawing/2014/main" id="{DD35B1ED-2BC1-C948-B012-FDCA336DA2CF}"/>
              </a:ext>
            </a:extLst>
          </p:cNvPr>
          <p:cNvGrpSpPr/>
          <p:nvPr/>
        </p:nvGrpSpPr>
        <p:grpSpPr>
          <a:xfrm>
            <a:off x="223245" y="676035"/>
            <a:ext cx="327486" cy="199279"/>
            <a:chOff x="3269900" y="3064500"/>
            <a:chExt cx="432325" cy="263075"/>
          </a:xfrm>
        </p:grpSpPr>
        <p:sp>
          <p:nvSpPr>
            <p:cNvPr id="43" name="Shape 911">
              <a:extLst>
                <a:ext uri="{FF2B5EF4-FFF2-40B4-BE49-F238E27FC236}">
                  <a16:creationId xmlns:a16="http://schemas.microsoft.com/office/drawing/2014/main" id="{E251D2A6-D110-F641-82FD-551AB625F2AF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912">
              <a:extLst>
                <a:ext uri="{FF2B5EF4-FFF2-40B4-BE49-F238E27FC236}">
                  <a16:creationId xmlns:a16="http://schemas.microsoft.com/office/drawing/2014/main" id="{F016794F-C967-0A4C-9501-045153472522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913">
              <a:extLst>
                <a:ext uri="{FF2B5EF4-FFF2-40B4-BE49-F238E27FC236}">
                  <a16:creationId xmlns:a16="http://schemas.microsoft.com/office/drawing/2014/main" id="{43601A96-34C4-1D4C-AF99-B039C94460F1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8F-6463-9C43-AA83-9EDD6230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MAXIMIZING L2 NORM WITHOUT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FOCUSING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IT ON A SPECIFIC AREA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C8811-19C4-7E4E-AA2F-AA38EDDEA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AFE2D6-25B8-CC45-8858-248C59D0DF95}"/>
              </a:ext>
            </a:extLst>
          </p:cNvPr>
          <p:cNvGrpSpPr/>
          <p:nvPr/>
        </p:nvGrpSpPr>
        <p:grpSpPr>
          <a:xfrm>
            <a:off x="2405622" y="1976728"/>
            <a:ext cx="3321844" cy="2975372"/>
            <a:chOff x="4114800" y="733425"/>
            <a:chExt cx="4429125" cy="396716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F1E6A0-1FC0-F047-A55F-AE19CE8B0279}"/>
                </a:ext>
              </a:extLst>
            </p:cNvPr>
            <p:cNvCxnSpPr/>
            <p:nvPr/>
          </p:nvCxnSpPr>
          <p:spPr>
            <a:xfrm>
              <a:off x="4114800" y="4700587"/>
              <a:ext cx="4429125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66391F9-FFB3-DA4F-BBF7-6457DF89A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325" y="733425"/>
              <a:ext cx="0" cy="396716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Multiply 25">
            <a:extLst>
              <a:ext uri="{FF2B5EF4-FFF2-40B4-BE49-F238E27FC236}">
                <a16:creationId xmlns:a16="http://schemas.microsoft.com/office/drawing/2014/main" id="{9F0BA3B8-F3FF-B846-B5E2-D91DEAB30FA3}"/>
              </a:ext>
            </a:extLst>
          </p:cNvPr>
          <p:cNvSpPr/>
          <p:nvPr/>
        </p:nvSpPr>
        <p:spPr>
          <a:xfrm>
            <a:off x="2641365" y="4469897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11FF4E07-3309-3A40-B974-CB9EA073F39F}"/>
              </a:ext>
            </a:extLst>
          </p:cNvPr>
          <p:cNvSpPr/>
          <p:nvPr/>
        </p:nvSpPr>
        <p:spPr>
          <a:xfrm>
            <a:off x="2941403" y="3834104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62C4639D-63EC-1A4F-818F-626920A589BD}"/>
              </a:ext>
            </a:extLst>
          </p:cNvPr>
          <p:cNvSpPr/>
          <p:nvPr/>
        </p:nvSpPr>
        <p:spPr>
          <a:xfrm>
            <a:off x="3334309" y="3314395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8A9237B7-AEE5-B143-BBD6-9D4BEEDF3BCC}"/>
              </a:ext>
            </a:extLst>
          </p:cNvPr>
          <p:cNvSpPr/>
          <p:nvPr/>
        </p:nvSpPr>
        <p:spPr>
          <a:xfrm>
            <a:off x="3916524" y="3164376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3EAA0EE7-E8E0-E545-BF60-03948401800A}"/>
              </a:ext>
            </a:extLst>
          </p:cNvPr>
          <p:cNvSpPr/>
          <p:nvPr/>
        </p:nvSpPr>
        <p:spPr>
          <a:xfrm>
            <a:off x="4498739" y="3316180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Multiply 49">
            <a:extLst>
              <a:ext uri="{FF2B5EF4-FFF2-40B4-BE49-F238E27FC236}">
                <a16:creationId xmlns:a16="http://schemas.microsoft.com/office/drawing/2014/main" id="{BCD04372-EF40-DB4E-98A4-1532FDB69EF5}"/>
              </a:ext>
            </a:extLst>
          </p:cNvPr>
          <p:cNvSpPr/>
          <p:nvPr/>
        </p:nvSpPr>
        <p:spPr>
          <a:xfrm>
            <a:off x="4798777" y="3834104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Multiply 50">
            <a:extLst>
              <a:ext uri="{FF2B5EF4-FFF2-40B4-BE49-F238E27FC236}">
                <a16:creationId xmlns:a16="http://schemas.microsoft.com/office/drawing/2014/main" id="{7033E8B1-2436-264F-A936-35B366201EFA}"/>
              </a:ext>
            </a:extLst>
          </p:cNvPr>
          <p:cNvSpPr/>
          <p:nvPr/>
        </p:nvSpPr>
        <p:spPr>
          <a:xfrm>
            <a:off x="5098814" y="4469897"/>
            <a:ext cx="300038" cy="300038"/>
          </a:xfrm>
          <a:prstGeom prst="mathMultiply">
            <a:avLst/>
          </a:prstGeom>
          <a:solidFill>
            <a:schemeClr val="accent1">
              <a:alpha val="34000"/>
            </a:scheme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2" name="Multiply 51">
            <a:extLst>
              <a:ext uri="{FF2B5EF4-FFF2-40B4-BE49-F238E27FC236}">
                <a16:creationId xmlns:a16="http://schemas.microsoft.com/office/drawing/2014/main" id="{54CABCF5-1A3D-5F45-8938-BC2E14D4EC86}"/>
              </a:ext>
            </a:extLst>
          </p:cNvPr>
          <p:cNvSpPr/>
          <p:nvPr/>
        </p:nvSpPr>
        <p:spPr>
          <a:xfrm>
            <a:off x="2527065" y="4393102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Multiply 52">
            <a:extLst>
              <a:ext uri="{FF2B5EF4-FFF2-40B4-BE49-F238E27FC236}">
                <a16:creationId xmlns:a16="http://schemas.microsoft.com/office/drawing/2014/main" id="{309E3B52-D25B-684C-800D-B62C08F774F2}"/>
              </a:ext>
            </a:extLst>
          </p:cNvPr>
          <p:cNvSpPr/>
          <p:nvPr/>
        </p:nvSpPr>
        <p:spPr>
          <a:xfrm>
            <a:off x="3073562" y="3908222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Multiply 53">
            <a:extLst>
              <a:ext uri="{FF2B5EF4-FFF2-40B4-BE49-F238E27FC236}">
                <a16:creationId xmlns:a16="http://schemas.microsoft.com/office/drawing/2014/main" id="{9CB57103-441D-024E-BB82-2B059DA9570C}"/>
              </a:ext>
            </a:extLst>
          </p:cNvPr>
          <p:cNvSpPr/>
          <p:nvPr/>
        </p:nvSpPr>
        <p:spPr>
          <a:xfrm>
            <a:off x="3157497" y="3242955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Multiply 54">
            <a:extLst>
              <a:ext uri="{FF2B5EF4-FFF2-40B4-BE49-F238E27FC236}">
                <a16:creationId xmlns:a16="http://schemas.microsoft.com/office/drawing/2014/main" id="{ABE7F768-E958-374E-9A88-AB80968B2594}"/>
              </a:ext>
            </a:extLst>
          </p:cNvPr>
          <p:cNvSpPr/>
          <p:nvPr/>
        </p:nvSpPr>
        <p:spPr>
          <a:xfrm>
            <a:off x="3975452" y="303221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Multiply 55">
            <a:extLst>
              <a:ext uri="{FF2B5EF4-FFF2-40B4-BE49-F238E27FC236}">
                <a16:creationId xmlns:a16="http://schemas.microsoft.com/office/drawing/2014/main" id="{92E48F2C-A244-BC4B-82CD-672779282D33}"/>
              </a:ext>
            </a:extLst>
          </p:cNvPr>
          <p:cNvSpPr/>
          <p:nvPr/>
        </p:nvSpPr>
        <p:spPr>
          <a:xfrm>
            <a:off x="4425523" y="3425123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3C3FC8A7-D6F0-EC48-8C60-EB0D76553FAB}"/>
              </a:ext>
            </a:extLst>
          </p:cNvPr>
          <p:cNvSpPr/>
          <p:nvPr/>
        </p:nvSpPr>
        <p:spPr>
          <a:xfrm>
            <a:off x="4930933" y="3759988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8" name="Multiply 57">
            <a:extLst>
              <a:ext uri="{FF2B5EF4-FFF2-40B4-BE49-F238E27FC236}">
                <a16:creationId xmlns:a16="http://schemas.microsoft.com/office/drawing/2014/main" id="{4FAC4420-7423-AD47-B2CF-FC7F20180894}"/>
              </a:ext>
            </a:extLst>
          </p:cNvPr>
          <p:cNvSpPr/>
          <p:nvPr/>
        </p:nvSpPr>
        <p:spPr>
          <a:xfrm>
            <a:off x="5248833" y="4469897"/>
            <a:ext cx="300038" cy="300038"/>
          </a:xfrm>
          <a:prstGeom prst="mathMultiply">
            <a:avLst/>
          </a:prstGeom>
          <a:solidFill>
            <a:srgbClr val="FF0000">
              <a:alpha val="93000"/>
            </a:srgbClr>
          </a:solidFill>
          <a:ln>
            <a:solidFill>
              <a:schemeClr val="accent1">
                <a:shade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29568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WHAT NEXT?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129194" y="1425327"/>
            <a:ext cx="8795865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simple image classifier using Deep Neural Networks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on Control set with random noise perturbations added    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 dirty="0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Not for Fast Gradient Sign Method 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 dirty="0">
                <a:solidFill>
                  <a:srgbClr val="FF9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Ensure that it still performs well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Use Fast Gradient Sign Method to create targeted adversarial attacks on known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Use transfer learning to infer Input to Output mapping to create targeted adversarial attacks on unknown (3</a:t>
            </a:r>
            <a:r>
              <a:rPr lang="en-CA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party)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Shape 744">
            <a:extLst>
              <a:ext uri="{FF2B5EF4-FFF2-40B4-BE49-F238E27FC236}">
                <a16:creationId xmlns:a16="http://schemas.microsoft.com/office/drawing/2014/main" id="{83D2DE8E-9DE7-1D45-8C6F-50BC128BA5F3}"/>
              </a:ext>
            </a:extLst>
          </p:cNvPr>
          <p:cNvGrpSpPr/>
          <p:nvPr/>
        </p:nvGrpSpPr>
        <p:grpSpPr>
          <a:xfrm>
            <a:off x="243071" y="634297"/>
            <a:ext cx="318264" cy="282756"/>
            <a:chOff x="5292575" y="3681900"/>
            <a:chExt cx="420150" cy="373275"/>
          </a:xfrm>
        </p:grpSpPr>
        <p:sp>
          <p:nvSpPr>
            <p:cNvPr id="11" name="Shape 745">
              <a:extLst>
                <a:ext uri="{FF2B5EF4-FFF2-40B4-BE49-F238E27FC236}">
                  <a16:creationId xmlns:a16="http://schemas.microsoft.com/office/drawing/2014/main" id="{52B44E9B-4493-0A44-B9A4-A7B065E22B0C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746">
              <a:extLst>
                <a:ext uri="{FF2B5EF4-FFF2-40B4-BE49-F238E27FC236}">
                  <a16:creationId xmlns:a16="http://schemas.microsoft.com/office/drawing/2014/main" id="{FC5814C0-AE14-3C41-AA05-D24CBBCC278C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Shape 747">
              <a:extLst>
                <a:ext uri="{FF2B5EF4-FFF2-40B4-BE49-F238E27FC236}">
                  <a16:creationId xmlns:a16="http://schemas.microsoft.com/office/drawing/2014/main" id="{C4335272-17F7-EF47-A0C1-3CFED6C54A58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748">
              <a:extLst>
                <a:ext uri="{FF2B5EF4-FFF2-40B4-BE49-F238E27FC236}">
                  <a16:creationId xmlns:a16="http://schemas.microsoft.com/office/drawing/2014/main" id="{85716D3F-44D7-8647-9ADC-A43D64A309CF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749">
              <a:extLst>
                <a:ext uri="{FF2B5EF4-FFF2-40B4-BE49-F238E27FC236}">
                  <a16:creationId xmlns:a16="http://schemas.microsoft.com/office/drawing/2014/main" id="{968B8FA1-2D23-B244-81C6-BC0E14CAA6C5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750">
              <a:extLst>
                <a:ext uri="{FF2B5EF4-FFF2-40B4-BE49-F238E27FC236}">
                  <a16:creationId xmlns:a16="http://schemas.microsoft.com/office/drawing/2014/main" id="{9327D0A2-36DD-1444-93FB-3C90741C54E7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751">
              <a:extLst>
                <a:ext uri="{FF2B5EF4-FFF2-40B4-BE49-F238E27FC236}">
                  <a16:creationId xmlns:a16="http://schemas.microsoft.com/office/drawing/2014/main" id="{242F24F2-F03A-4942-969B-1BC7DF7A0A80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175602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Shape 389">
            <a:extLst>
              <a:ext uri="{FF2B5EF4-FFF2-40B4-BE49-F238E27FC236}">
                <a16:creationId xmlns:a16="http://schemas.microsoft.com/office/drawing/2014/main" id="{8D9E8683-1B1E-2944-8EB5-26215E6D71DE}"/>
              </a:ext>
            </a:extLst>
          </p:cNvPr>
          <p:cNvGrpSpPr/>
          <p:nvPr/>
        </p:nvGrpSpPr>
        <p:grpSpPr>
          <a:xfrm>
            <a:off x="4932459" y="3375433"/>
            <a:ext cx="3799421" cy="788035"/>
            <a:chOff x="-1535283" y="1287960"/>
            <a:chExt cx="11486579" cy="2067200"/>
          </a:xfrm>
        </p:grpSpPr>
        <p:sp>
          <p:nvSpPr>
            <p:cNvPr id="21" name="Shape 390">
              <a:extLst>
                <a:ext uri="{FF2B5EF4-FFF2-40B4-BE49-F238E27FC236}">
                  <a16:creationId xmlns:a16="http://schemas.microsoft.com/office/drawing/2014/main" id="{35B9853A-4949-774C-A46A-D049797E8962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2" name="Shape 391">
              <a:extLst>
                <a:ext uri="{FF2B5EF4-FFF2-40B4-BE49-F238E27FC236}">
                  <a16:creationId xmlns:a16="http://schemas.microsoft.com/office/drawing/2014/main" id="{78F9CA7D-9E05-DD46-9504-780E980C09FA}"/>
                </a:ext>
              </a:extLst>
            </p:cNvPr>
            <p:cNvSpPr/>
            <p:nvPr/>
          </p:nvSpPr>
          <p:spPr>
            <a:xfrm flipH="1">
              <a:off x="-308908" y="1697039"/>
              <a:ext cx="9030600" cy="1243799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200" b="1">
                  <a:solidFill>
                    <a:schemeClr val="bg1"/>
                  </a:solidFill>
                  <a:latin typeface="Arial" panose="020B0604020202020204" pitchFamily="34" charset="0"/>
                  <a:ea typeface="Arvo"/>
                  <a:cs typeface="Arial" panose="020B0604020202020204" pitchFamily="34" charset="0"/>
                  <a:sym typeface="Arvo"/>
                </a:rPr>
                <a:t>GIBBON	       Confidence: 99.3%  </a:t>
              </a:r>
              <a:endParaRPr sz="1200" b="1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3" name="Shape 392">
              <a:extLst>
                <a:ext uri="{FF2B5EF4-FFF2-40B4-BE49-F238E27FC236}">
                  <a16:creationId xmlns:a16="http://schemas.microsoft.com/office/drawing/2014/main" id="{9D11531E-639B-1F4A-BF5D-8C73DBC4034B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4" name="Shape 393">
              <a:extLst>
                <a:ext uri="{FF2B5EF4-FFF2-40B4-BE49-F238E27FC236}">
                  <a16:creationId xmlns:a16="http://schemas.microsoft.com/office/drawing/2014/main" id="{C650E81E-C42B-4345-A0C4-FAB4EE2D0EB9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25" name="Shape 394">
              <a:extLst>
                <a:ext uri="{FF2B5EF4-FFF2-40B4-BE49-F238E27FC236}">
                  <a16:creationId xmlns:a16="http://schemas.microsoft.com/office/drawing/2014/main" id="{D2D7192A-298E-954F-9BC3-4D214A3D71BF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8FA3EC9-2FBF-0640-80C9-5432FB16D224}"/>
              </a:ext>
            </a:extLst>
          </p:cNvPr>
          <p:cNvSpPr txBox="1"/>
          <p:nvPr/>
        </p:nvSpPr>
        <p:spPr>
          <a:xfrm>
            <a:off x="479891" y="20117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Shape 910">
            <a:extLst>
              <a:ext uri="{FF2B5EF4-FFF2-40B4-BE49-F238E27FC236}">
                <a16:creationId xmlns:a16="http://schemas.microsoft.com/office/drawing/2014/main" id="{AF636686-3C19-CC4F-BB0C-77441BF23120}"/>
              </a:ext>
            </a:extLst>
          </p:cNvPr>
          <p:cNvGrpSpPr>
            <a:grpSpLocks noChangeAspect="1"/>
          </p:cNvGrpSpPr>
          <p:nvPr/>
        </p:nvGrpSpPr>
        <p:grpSpPr>
          <a:xfrm>
            <a:off x="160989" y="283067"/>
            <a:ext cx="236643" cy="144000"/>
            <a:chOff x="3269900" y="3064500"/>
            <a:chExt cx="432325" cy="263075"/>
          </a:xfrm>
        </p:grpSpPr>
        <p:sp>
          <p:nvSpPr>
            <p:cNvPr id="29" name="Shape 911">
              <a:extLst>
                <a:ext uri="{FF2B5EF4-FFF2-40B4-BE49-F238E27FC236}">
                  <a16:creationId xmlns:a16="http://schemas.microsoft.com/office/drawing/2014/main" id="{B6C5C0D1-5E21-3244-8456-21248B695C63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912">
              <a:extLst>
                <a:ext uri="{FF2B5EF4-FFF2-40B4-BE49-F238E27FC236}">
                  <a16:creationId xmlns:a16="http://schemas.microsoft.com/office/drawing/2014/main" id="{6BE7B090-B98E-954B-8EB0-B7118924C86E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913">
              <a:extLst>
                <a:ext uri="{FF2B5EF4-FFF2-40B4-BE49-F238E27FC236}">
                  <a16:creationId xmlns:a16="http://schemas.microsoft.com/office/drawing/2014/main" id="{1201C772-55C1-1845-A24A-3BE91FEBC88E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Picture 6" descr="A panda bear&#10;&#10;Description generated with very high confidence">
            <a:extLst>
              <a:ext uri="{FF2B5EF4-FFF2-40B4-BE49-F238E27FC236}">
                <a16:creationId xmlns:a16="http://schemas.microsoft.com/office/drawing/2014/main" id="{A33D8B75-595C-8F43-8E1A-29C407C20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" r="2" b="39727"/>
          <a:stretch/>
        </p:blipFill>
        <p:spPr>
          <a:xfrm>
            <a:off x="4890133" y="1018259"/>
            <a:ext cx="3841747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4" descr="A panda bear&#10;&#10;Description generated with very high confidence">
            <a:extLst>
              <a:ext uri="{FF2B5EF4-FFF2-40B4-BE49-F238E27FC236}">
                <a16:creationId xmlns:a16="http://schemas.microsoft.com/office/drawing/2014/main" id="{85BEC975-232A-914D-9801-3044F89FD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1" r="1" b="41900"/>
          <a:stretch/>
        </p:blipFill>
        <p:spPr>
          <a:xfrm>
            <a:off x="301322" y="1018259"/>
            <a:ext cx="3845306" cy="216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3" name="Shape 389">
            <a:extLst>
              <a:ext uri="{FF2B5EF4-FFF2-40B4-BE49-F238E27FC236}">
                <a16:creationId xmlns:a16="http://schemas.microsoft.com/office/drawing/2014/main" id="{6DB6C6F9-0988-BE43-AFEF-649E081F9C0D}"/>
              </a:ext>
            </a:extLst>
          </p:cNvPr>
          <p:cNvGrpSpPr/>
          <p:nvPr/>
        </p:nvGrpSpPr>
        <p:grpSpPr>
          <a:xfrm>
            <a:off x="397632" y="3375434"/>
            <a:ext cx="3799421" cy="788035"/>
            <a:chOff x="-1535283" y="1287960"/>
            <a:chExt cx="11486579" cy="2067200"/>
          </a:xfrm>
        </p:grpSpPr>
        <p:sp>
          <p:nvSpPr>
            <p:cNvPr id="34" name="Shape 390">
              <a:extLst>
                <a:ext uri="{FF2B5EF4-FFF2-40B4-BE49-F238E27FC236}">
                  <a16:creationId xmlns:a16="http://schemas.microsoft.com/office/drawing/2014/main" id="{84091ED3-66CB-C04C-98F3-0D6FE6B1715F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5" name="Shape 391">
              <a:extLst>
                <a:ext uri="{FF2B5EF4-FFF2-40B4-BE49-F238E27FC236}">
                  <a16:creationId xmlns:a16="http://schemas.microsoft.com/office/drawing/2014/main" id="{C948C23C-A390-0E49-9EB8-122679B980E9}"/>
                </a:ext>
              </a:extLst>
            </p:cNvPr>
            <p:cNvSpPr/>
            <p:nvPr/>
          </p:nvSpPr>
          <p:spPr>
            <a:xfrm flipH="1">
              <a:off x="-308908" y="1697039"/>
              <a:ext cx="9030600" cy="1243799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200" b="1">
                  <a:solidFill>
                    <a:schemeClr val="bg1"/>
                  </a:solidFill>
                  <a:latin typeface="Arial" panose="020B0604020202020204" pitchFamily="34" charset="0"/>
                  <a:ea typeface="Arvo"/>
                  <a:cs typeface="Arial" panose="020B0604020202020204" pitchFamily="34" charset="0"/>
                  <a:sym typeface="Arvo"/>
                </a:rPr>
                <a:t>PANDA	       Confidence: 57.7%  </a:t>
              </a:r>
              <a:endParaRPr sz="1200" b="1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6" name="Shape 392">
              <a:extLst>
                <a:ext uri="{FF2B5EF4-FFF2-40B4-BE49-F238E27FC236}">
                  <a16:creationId xmlns:a16="http://schemas.microsoft.com/office/drawing/2014/main" id="{BB2CA0A4-345A-554B-B6D0-F6EC41056BE2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7" name="Shape 393">
              <a:extLst>
                <a:ext uri="{FF2B5EF4-FFF2-40B4-BE49-F238E27FC236}">
                  <a16:creationId xmlns:a16="http://schemas.microsoft.com/office/drawing/2014/main" id="{F5610AB7-DA6E-9346-85ED-FE9E9AFF3CCE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  <p:sp>
          <p:nvSpPr>
            <p:cNvPr id="38" name="Shape 394">
              <a:extLst>
                <a:ext uri="{FF2B5EF4-FFF2-40B4-BE49-F238E27FC236}">
                  <a16:creationId xmlns:a16="http://schemas.microsoft.com/office/drawing/2014/main" id="{7D43FFFE-B2D8-8646-B1F0-8A187045A7B9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  <a:latin typeface="Arial" panose="020B0604020202020204" pitchFamily="34" charset="0"/>
                <a:ea typeface="Arvo"/>
                <a:cs typeface="Arial" panose="020B0604020202020204" pitchFamily="34" charset="0"/>
                <a:sym typeface="Arvo"/>
              </a:endParaRPr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AN ACTUAL GIBBON LOOKS LIKE…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4" name="Shape 304"/>
          <p:cNvGrpSpPr/>
          <p:nvPr/>
        </p:nvGrpSpPr>
        <p:grpSpPr>
          <a:xfrm>
            <a:off x="299071" y="635918"/>
            <a:ext cx="335800" cy="279517"/>
            <a:chOff x="1247825" y="322750"/>
            <a:chExt cx="443300" cy="369000"/>
          </a:xfrm>
        </p:grpSpPr>
        <p:sp>
          <p:nvSpPr>
            <p:cNvPr id="305" name="Shape 30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5">
            <a:extLst>
              <a:ext uri="{FF2B5EF4-FFF2-40B4-BE49-F238E27FC236}">
                <a16:creationId xmlns:a16="http://schemas.microsoft.com/office/drawing/2014/main" id="{AD76B96A-9724-2F49-AAD5-5CA5C7364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2" r="12985"/>
          <a:stretch/>
        </p:blipFill>
        <p:spPr>
          <a:xfrm>
            <a:off x="1355450" y="1438560"/>
            <a:ext cx="3960000" cy="3592974"/>
          </a:xfrm>
          <a:prstGeom prst="snip2DiagRect">
            <a:avLst>
              <a:gd name="adj1" fmla="val 20256"/>
              <a:gd name="adj2" fmla="val 0"/>
            </a:avLst>
          </a:prstGeom>
          <a:solidFill>
            <a:srgbClr val="FFFFFF">
              <a:shade val="85000"/>
            </a:srgbClr>
          </a:solidFill>
          <a:ln w="19050" cap="sq">
            <a:solidFill>
              <a:srgbClr val="3F5378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SO, WHAT WENT WRONG?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6" descr="A panda bear&#10;&#10;Description generated with very high confidence">
            <a:extLst>
              <a:ext uri="{FF2B5EF4-FFF2-40B4-BE49-F238E27FC236}">
                <a16:creationId xmlns:a16="http://schemas.microsoft.com/office/drawing/2014/main" id="{2A41A709-77F7-B74E-9977-45A0FBB88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" r="2" b="39727"/>
          <a:stretch/>
        </p:blipFill>
        <p:spPr>
          <a:xfrm>
            <a:off x="6356809" y="1894022"/>
            <a:ext cx="2561165" cy="144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4" descr="A panda bear&#10;&#10;Description generated with very high confidence">
            <a:extLst>
              <a:ext uri="{FF2B5EF4-FFF2-40B4-BE49-F238E27FC236}">
                <a16:creationId xmlns:a16="http://schemas.microsoft.com/office/drawing/2014/main" id="{5E53275C-B62D-EE4A-B368-2A72E7B78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1" r="1" b="41900"/>
          <a:stretch/>
        </p:blipFill>
        <p:spPr>
          <a:xfrm>
            <a:off x="184032" y="1894022"/>
            <a:ext cx="2563537" cy="1440000"/>
          </a:xfrm>
          <a:prstGeom prst="rect">
            <a:avLst/>
          </a:prstGeom>
          <a:ln w="19050" cap="sq">
            <a:solidFill>
              <a:srgbClr val="3F537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FD42FD-0F32-8E49-BF75-0441A3D92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07" r="14707"/>
          <a:stretch/>
        </p:blipFill>
        <p:spPr>
          <a:xfrm rot="5400000">
            <a:off x="3832189" y="1596551"/>
            <a:ext cx="1440000" cy="2034942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14BB6872-61C4-6C4A-8663-CA984E029D5D}"/>
              </a:ext>
            </a:extLst>
          </p:cNvPr>
          <p:cNvSpPr>
            <a:spLocks noChangeAspect="1"/>
          </p:cNvSpPr>
          <p:nvPr/>
        </p:nvSpPr>
        <p:spPr>
          <a:xfrm>
            <a:off x="2989664" y="2472284"/>
            <a:ext cx="360000" cy="360000"/>
          </a:xfrm>
          <a:prstGeom prst="plus">
            <a:avLst>
              <a:gd name="adj" fmla="val 35204"/>
            </a:avLst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C8AFC9D-2846-0640-A040-C30D1E6259B7}"/>
              </a:ext>
            </a:extLst>
          </p:cNvPr>
          <p:cNvSpPr/>
          <p:nvPr/>
        </p:nvSpPr>
        <p:spPr>
          <a:xfrm>
            <a:off x="5772670" y="2523856"/>
            <a:ext cx="384523" cy="256855"/>
          </a:xfrm>
          <a:prstGeom prst="rightArrow">
            <a:avLst/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459F4-17F3-6947-BB35-CAD2DA82D6BB}"/>
              </a:ext>
            </a:extLst>
          </p:cNvPr>
          <p:cNvSpPr txBox="1"/>
          <p:nvPr/>
        </p:nvSpPr>
        <p:spPr>
          <a:xfrm>
            <a:off x="3464059" y="3490913"/>
            <a:ext cx="2354129" cy="523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Perturbation</a:t>
            </a:r>
            <a:br>
              <a:rPr lang="en-US">
                <a:solidFill>
                  <a:schemeClr val="tx1"/>
                </a:solidFill>
              </a:rPr>
            </a:b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(Minor Modification)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5CD3E8-5624-624E-A1F8-B64BAB194F4C}"/>
              </a:ext>
            </a:extLst>
          </p:cNvPr>
          <p:cNvSpPr txBox="1"/>
          <p:nvPr/>
        </p:nvSpPr>
        <p:spPr>
          <a:xfrm>
            <a:off x="960693" y="3491034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769764-1666-2641-BD15-414D5D9BBF59}"/>
              </a:ext>
            </a:extLst>
          </p:cNvPr>
          <p:cNvSpPr txBox="1"/>
          <p:nvPr/>
        </p:nvSpPr>
        <p:spPr>
          <a:xfrm>
            <a:off x="6723519" y="3491035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Adversarial Example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Shape 700">
            <a:extLst>
              <a:ext uri="{FF2B5EF4-FFF2-40B4-BE49-F238E27FC236}">
                <a16:creationId xmlns:a16="http://schemas.microsoft.com/office/drawing/2014/main" id="{1861B84E-D305-C34A-A21A-F2C0E4762D32}"/>
              </a:ext>
            </a:extLst>
          </p:cNvPr>
          <p:cNvGrpSpPr/>
          <p:nvPr/>
        </p:nvGrpSpPr>
        <p:grpSpPr>
          <a:xfrm>
            <a:off x="184032" y="617925"/>
            <a:ext cx="309022" cy="315499"/>
            <a:chOff x="3951850" y="2985350"/>
            <a:chExt cx="407950" cy="416500"/>
          </a:xfrm>
        </p:grpSpPr>
        <p:sp>
          <p:nvSpPr>
            <p:cNvPr id="23" name="Shape 701">
              <a:extLst>
                <a:ext uri="{FF2B5EF4-FFF2-40B4-BE49-F238E27FC236}">
                  <a16:creationId xmlns:a16="http://schemas.microsoft.com/office/drawing/2014/main" id="{4558EE69-2C89-104C-BD8C-F76579E188A1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Shape 702">
              <a:extLst>
                <a:ext uri="{FF2B5EF4-FFF2-40B4-BE49-F238E27FC236}">
                  <a16:creationId xmlns:a16="http://schemas.microsoft.com/office/drawing/2014/main" id="{7D55377A-A830-424F-A90B-480F4722635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Shape 703">
              <a:extLst>
                <a:ext uri="{FF2B5EF4-FFF2-40B4-BE49-F238E27FC236}">
                  <a16:creationId xmlns:a16="http://schemas.microsoft.com/office/drawing/2014/main" id="{457BCA8E-3DE4-6D44-BFDB-C355992D1203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Shape 704">
              <a:extLst>
                <a:ext uri="{FF2B5EF4-FFF2-40B4-BE49-F238E27FC236}">
                  <a16:creationId xmlns:a16="http://schemas.microsoft.com/office/drawing/2014/main" id="{05A02765-020B-0547-96FD-887A6A772D62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2647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ADVERSARIAL EXAMPLE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0" name="Shape 420"/>
          <p:cNvGrpSpPr/>
          <p:nvPr/>
        </p:nvGrpSpPr>
        <p:grpSpPr>
          <a:xfrm rot="10800000">
            <a:off x="77679" y="1768477"/>
            <a:ext cx="2694428" cy="864880"/>
            <a:chOff x="185742" y="1697030"/>
            <a:chExt cx="5165698" cy="1658130"/>
          </a:xfrm>
        </p:grpSpPr>
        <p:sp>
          <p:nvSpPr>
            <p:cNvPr id="421" name="Shape 421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>
                  <a:solidFill>
                    <a:srgbClr val="263248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  <a:sym typeface="Roboto Condensed"/>
                </a:rPr>
                <a:t>Input Data</a:t>
              </a: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</p:grpSp>
      <p:grpSp>
        <p:nvGrpSpPr>
          <p:cNvPr id="425" name="Shape 425"/>
          <p:cNvGrpSpPr/>
          <p:nvPr/>
        </p:nvGrpSpPr>
        <p:grpSpPr>
          <a:xfrm rot="10800000">
            <a:off x="3171926" y="1768471"/>
            <a:ext cx="2694428" cy="864880"/>
            <a:chOff x="185742" y="1697030"/>
            <a:chExt cx="5165698" cy="1658130"/>
          </a:xfrm>
        </p:grpSpPr>
        <p:sp>
          <p:nvSpPr>
            <p:cNvPr id="426" name="Shape 426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>
                  <a:solidFill>
                    <a:srgbClr val="263248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  <a:sym typeface="Roboto Condensed"/>
                </a:rPr>
                <a:t>Minor Modification</a:t>
              </a: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263248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</p:grpSp>
      <p:grpSp>
        <p:nvGrpSpPr>
          <p:cNvPr id="430" name="Shape 430"/>
          <p:cNvGrpSpPr/>
          <p:nvPr/>
        </p:nvGrpSpPr>
        <p:grpSpPr>
          <a:xfrm rot="10800000">
            <a:off x="6270786" y="1768471"/>
            <a:ext cx="2694428" cy="864880"/>
            <a:chOff x="185742" y="1697030"/>
            <a:chExt cx="5165698" cy="1658130"/>
          </a:xfrm>
        </p:grpSpPr>
        <p:sp>
          <p:nvSpPr>
            <p:cNvPr id="431" name="Shape 431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>
                  <a:solidFill>
                    <a:srgbClr val="FFFFFF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  <a:sym typeface="Roboto Condensed"/>
                </a:rPr>
                <a:t>Adversarial Example</a:t>
              </a: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  <a:sym typeface="Roboto Condensed"/>
              </a:endParaRPr>
            </a:p>
          </p:txBody>
        </p:sp>
      </p:grpSp>
      <p:grpSp>
        <p:nvGrpSpPr>
          <p:cNvPr id="435" name="Shape 435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436" name="Shape 4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Cross 1">
            <a:extLst>
              <a:ext uri="{FF2B5EF4-FFF2-40B4-BE49-F238E27FC236}">
                <a16:creationId xmlns:a16="http://schemas.microsoft.com/office/drawing/2014/main" id="{51995E52-D1D7-0343-9FC0-F374E3354656}"/>
              </a:ext>
            </a:extLst>
          </p:cNvPr>
          <p:cNvSpPr>
            <a:spLocks noChangeAspect="1"/>
          </p:cNvSpPr>
          <p:nvPr/>
        </p:nvSpPr>
        <p:spPr>
          <a:xfrm>
            <a:off x="2772104" y="2124555"/>
            <a:ext cx="360000" cy="360000"/>
          </a:xfrm>
          <a:prstGeom prst="plus">
            <a:avLst>
              <a:gd name="adj" fmla="val 35204"/>
            </a:avLst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2BAF100-F78E-EF42-8040-BD425CC90F25}"/>
              </a:ext>
            </a:extLst>
          </p:cNvPr>
          <p:cNvSpPr/>
          <p:nvPr/>
        </p:nvSpPr>
        <p:spPr>
          <a:xfrm>
            <a:off x="5869283" y="2176127"/>
            <a:ext cx="384523" cy="256855"/>
          </a:xfrm>
          <a:prstGeom prst="rightArrow">
            <a:avLst/>
          </a:prstGeom>
          <a:solidFill>
            <a:srgbClr val="FF9801"/>
          </a:solidFill>
          <a:ln>
            <a:solidFill>
              <a:srgbClr val="FF98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37">
            <a:extLst>
              <a:ext uri="{FF2B5EF4-FFF2-40B4-BE49-F238E27FC236}">
                <a16:creationId xmlns:a16="http://schemas.microsoft.com/office/drawing/2014/main" id="{6CD42957-5E6B-EE47-9CDE-06F92B87A0C2}"/>
              </a:ext>
            </a:extLst>
          </p:cNvPr>
          <p:cNvSpPr txBox="1">
            <a:spLocks/>
          </p:cNvSpPr>
          <p:nvPr/>
        </p:nvSpPr>
        <p:spPr>
          <a:xfrm>
            <a:off x="77679" y="2773315"/>
            <a:ext cx="9066321" cy="20691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Intended to cause Machine Learning to misclassify it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The differences cannot be seen by the naked eye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The minor modification (perturbation) only affect 32-bit floating point values while the display resolution is only showing 8-bit floating point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DOMAIN EXAMPLES OF ADVERSARIAL ATTACK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77679" y="1589604"/>
            <a:ext cx="9066321" cy="3046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2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Computer Vision Attacks: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Gradient Ascent Attack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Fast Sign Gradient Descent</a:t>
            </a:r>
          </a:p>
          <a:p>
            <a:pPr marL="457200" indent="-381000">
              <a:spcBef>
                <a:spcPts val="1000"/>
              </a:spcBef>
              <a:buSzPts val="24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 lvl="2">
              <a:buSzPts val="2400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Spam Filter / Spam Bayes: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Causative vs. Exploratory Attacks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Integrity vs. Availability Attacks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Targeted vs. Indiscriminate Attacks</a:t>
            </a:r>
          </a:p>
          <a:p>
            <a:pPr marL="457200" indent="-381000">
              <a:spcBef>
                <a:spcPts val="1000"/>
              </a:spcBef>
              <a:buSzPts val="24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584">
            <a:extLst>
              <a:ext uri="{FF2B5EF4-FFF2-40B4-BE49-F238E27FC236}">
                <a16:creationId xmlns:a16="http://schemas.microsoft.com/office/drawing/2014/main" id="{E823F527-99F8-7648-90DF-96AC027CD42F}"/>
              </a:ext>
            </a:extLst>
          </p:cNvPr>
          <p:cNvSpPr/>
          <p:nvPr/>
        </p:nvSpPr>
        <p:spPr>
          <a:xfrm>
            <a:off x="242156" y="618389"/>
            <a:ext cx="316408" cy="314571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1126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EXISTING WORK AND RESEARCH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77679" y="1299897"/>
            <a:ext cx="9066321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Defending against Adversarial attack is difficult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Carried out on training models with adversarial examples to prevent the effect from adversarial attack</a:t>
            </a:r>
          </a:p>
          <a:p>
            <a:pPr marL="76200">
              <a:spcBef>
                <a:spcPts val="6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	- Limited success with this approach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Some promising results against attacks using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Fast Gradient Sign Method</a:t>
            </a:r>
          </a:p>
          <a:p>
            <a:pPr marL="76200">
              <a:spcBef>
                <a:spcPts val="10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	- Lack of results in attacks using Ensemble methods</a:t>
            </a: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eject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egative </a:t>
            </a: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mpact (RONI) Defense</a:t>
            </a:r>
          </a:p>
          <a:p>
            <a:pPr marL="76200">
              <a:spcBef>
                <a:spcPts val="1000"/>
              </a:spcBef>
              <a:buClr>
                <a:srgbClr val="FF9801"/>
              </a:buClr>
              <a:buSzPct val="150000"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	- Used in Spam Filtering</a:t>
            </a:r>
          </a:p>
        </p:txBody>
      </p:sp>
      <p:grpSp>
        <p:nvGrpSpPr>
          <p:cNvPr id="8" name="Shape 579">
            <a:extLst>
              <a:ext uri="{FF2B5EF4-FFF2-40B4-BE49-F238E27FC236}">
                <a16:creationId xmlns:a16="http://schemas.microsoft.com/office/drawing/2014/main" id="{20881CCD-6016-4E4D-A179-23F1D3FDF5A8}"/>
              </a:ext>
            </a:extLst>
          </p:cNvPr>
          <p:cNvGrpSpPr/>
          <p:nvPr/>
        </p:nvGrpSpPr>
        <p:grpSpPr>
          <a:xfrm>
            <a:off x="197470" y="640991"/>
            <a:ext cx="314590" cy="269367"/>
            <a:chOff x="1934025" y="1001650"/>
            <a:chExt cx="415300" cy="355600"/>
          </a:xfrm>
        </p:grpSpPr>
        <p:sp>
          <p:nvSpPr>
            <p:cNvPr id="9" name="Shape 580">
              <a:extLst>
                <a:ext uri="{FF2B5EF4-FFF2-40B4-BE49-F238E27FC236}">
                  <a16:creationId xmlns:a16="http://schemas.microsoft.com/office/drawing/2014/main" id="{3DFE61BC-986D-F845-B2C5-EB5FE625C152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Shape 581">
              <a:extLst>
                <a:ext uri="{FF2B5EF4-FFF2-40B4-BE49-F238E27FC236}">
                  <a16:creationId xmlns:a16="http://schemas.microsoft.com/office/drawing/2014/main" id="{CAE12C26-B9B4-264C-AA7F-F4BD09C4C2CF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Shape 582">
              <a:extLst>
                <a:ext uri="{FF2B5EF4-FFF2-40B4-BE49-F238E27FC236}">
                  <a16:creationId xmlns:a16="http://schemas.microsoft.com/office/drawing/2014/main" id="{C3EAC855-4B29-F842-A951-D1F661D2AE3B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583">
              <a:extLst>
                <a:ext uri="{FF2B5EF4-FFF2-40B4-BE49-F238E27FC236}">
                  <a16:creationId xmlns:a16="http://schemas.microsoft.com/office/drawing/2014/main" id="{4250308B-59D5-FE4B-9E4B-FCF211A11BC9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6032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4" y="392575"/>
            <a:ext cx="6281985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Arial" panose="020B0604020202020204" pitchFamily="34" charset="0"/>
                <a:cs typeface="Arial" panose="020B0604020202020204" pitchFamily="34" charset="0"/>
              </a:rPr>
              <a:t>OUR PROPOSED EXTENSIONS</a:t>
            </a:r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37">
            <a:extLst>
              <a:ext uri="{FF2B5EF4-FFF2-40B4-BE49-F238E27FC236}">
                <a16:creationId xmlns:a16="http://schemas.microsoft.com/office/drawing/2014/main" id="{3098B932-B2B3-8646-8259-0BFF46549B38}"/>
              </a:ext>
            </a:extLst>
          </p:cNvPr>
          <p:cNvSpPr txBox="1">
            <a:spLocks/>
          </p:cNvSpPr>
          <p:nvPr/>
        </p:nvSpPr>
        <p:spPr>
          <a:xfrm>
            <a:off x="167831" y="1616727"/>
            <a:ext cx="5730693" cy="3526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Recreate a simple attacker using the Fast Gradient Sign Method for known models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Recreate a Transfer Learning model using Transfer Learning techniques to create an attacker that can successfully attack deep learning models that we do not have prior knowledge to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: MNIST Image set</a:t>
            </a:r>
          </a:p>
          <a:p>
            <a:pPr marL="457200" indent="-381000">
              <a:lnSpc>
                <a:spcPct val="150000"/>
              </a:lnSpc>
              <a:spcBef>
                <a:spcPts val="1000"/>
              </a:spcBef>
              <a:buClr>
                <a:srgbClr val="FF9801"/>
              </a:buClr>
              <a:buSzPct val="150000"/>
              <a:buFont typeface="Arial"/>
              <a:buChar char="▰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643B7-ADD4-904C-972A-C535AC5A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799" y="3021583"/>
            <a:ext cx="2160000" cy="1312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C5373-529A-064D-B126-6C72274A6C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4799" y="921425"/>
            <a:ext cx="2160000" cy="1663200"/>
          </a:xfrm>
          <a:prstGeom prst="rect">
            <a:avLst/>
          </a:prstGeom>
        </p:spPr>
      </p:pic>
      <p:grpSp>
        <p:nvGrpSpPr>
          <p:cNvPr id="12" name="Shape 901">
            <a:extLst>
              <a:ext uri="{FF2B5EF4-FFF2-40B4-BE49-F238E27FC236}">
                <a16:creationId xmlns:a16="http://schemas.microsoft.com/office/drawing/2014/main" id="{227572E2-5C22-964A-B6FC-E1A9B098FC17}"/>
              </a:ext>
            </a:extLst>
          </p:cNvPr>
          <p:cNvGrpSpPr/>
          <p:nvPr/>
        </p:nvGrpSpPr>
        <p:grpSpPr>
          <a:xfrm>
            <a:off x="303817" y="621381"/>
            <a:ext cx="194640" cy="308587"/>
            <a:chOff x="6718575" y="2318625"/>
            <a:chExt cx="256950" cy="407375"/>
          </a:xfrm>
        </p:grpSpPr>
        <p:sp>
          <p:nvSpPr>
            <p:cNvPr id="13" name="Shape 902">
              <a:extLst>
                <a:ext uri="{FF2B5EF4-FFF2-40B4-BE49-F238E27FC236}">
                  <a16:creationId xmlns:a16="http://schemas.microsoft.com/office/drawing/2014/main" id="{A8CB66C9-F05D-2D46-9154-59EB71EEF80C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903">
              <a:extLst>
                <a:ext uri="{FF2B5EF4-FFF2-40B4-BE49-F238E27FC236}">
                  <a16:creationId xmlns:a16="http://schemas.microsoft.com/office/drawing/2014/main" id="{EAAF7767-2B2F-4749-AB43-C9F0320B5B0C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904">
              <a:extLst>
                <a:ext uri="{FF2B5EF4-FFF2-40B4-BE49-F238E27FC236}">
                  <a16:creationId xmlns:a16="http://schemas.microsoft.com/office/drawing/2014/main" id="{5B791455-C583-FB42-BE27-5834D43A52FC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hape 905">
              <a:extLst>
                <a:ext uri="{FF2B5EF4-FFF2-40B4-BE49-F238E27FC236}">
                  <a16:creationId xmlns:a16="http://schemas.microsoft.com/office/drawing/2014/main" id="{8D677D61-A4FE-0D45-9B9E-15E06555EBC2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906">
              <a:extLst>
                <a:ext uri="{FF2B5EF4-FFF2-40B4-BE49-F238E27FC236}">
                  <a16:creationId xmlns:a16="http://schemas.microsoft.com/office/drawing/2014/main" id="{A0AB92CE-394F-BC47-A504-9C884B66DF7F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Shape 907">
              <a:extLst>
                <a:ext uri="{FF2B5EF4-FFF2-40B4-BE49-F238E27FC236}">
                  <a16:creationId xmlns:a16="http://schemas.microsoft.com/office/drawing/2014/main" id="{3B2256CF-252D-E14A-8487-C7CB0E23CC30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Shape 908">
              <a:extLst>
                <a:ext uri="{FF2B5EF4-FFF2-40B4-BE49-F238E27FC236}">
                  <a16:creationId xmlns:a16="http://schemas.microsoft.com/office/drawing/2014/main" id="{E9A8B43C-8041-7744-B5A0-C11B22EEB525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Shape 909">
              <a:extLst>
                <a:ext uri="{FF2B5EF4-FFF2-40B4-BE49-F238E27FC236}">
                  <a16:creationId xmlns:a16="http://schemas.microsoft.com/office/drawing/2014/main" id="{CA349042-B1B3-7641-884E-23B269A80B3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2923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Microsoft Office PowerPoint</Application>
  <PresentationFormat>On-screen Show (16:9)</PresentationFormat>
  <Paragraphs>153</Paragraphs>
  <Slides>21</Slides>
  <Notes>14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Salerio template</vt:lpstr>
      <vt:lpstr>ADVERSARIAL ATTACK AGAINST NEURAL NETWORKS</vt:lpstr>
      <vt:lpstr>QUICK TEST ON IMAGE CLASSIFICATION</vt:lpstr>
      <vt:lpstr>PowerPoint Presentation</vt:lpstr>
      <vt:lpstr>HOW AN ACTUAL GIBBON LOOKS LIKE…</vt:lpstr>
      <vt:lpstr>SO, WHAT WENT WRONG?</vt:lpstr>
      <vt:lpstr>ADVERSARIAL EXAMPLE</vt:lpstr>
      <vt:lpstr>DOMAIN EXAMPLES OF ADVERSARIAL ATTACK</vt:lpstr>
      <vt:lpstr>EXISTING WORK AND RESEARCH</vt:lpstr>
      <vt:lpstr>OUR PROPOSED EXTENSIONS</vt:lpstr>
      <vt:lpstr>OUR PROPOSED TIMELINE</vt:lpstr>
      <vt:lpstr>WHAT’S DONE?</vt:lpstr>
      <vt:lpstr>PHASE 1</vt:lpstr>
      <vt:lpstr>ADDITION OF NOISE</vt:lpstr>
      <vt:lpstr>ADDITION OF NOISE</vt:lpstr>
      <vt:lpstr>MISCLASSIFIED IMAGES</vt:lpstr>
      <vt:lpstr>ADDITION OF NOISE</vt:lpstr>
      <vt:lpstr>PURE SIGNAL (WITHOUT NOISE)</vt:lpstr>
      <vt:lpstr>ADDITION OF RANDOM  (CALCULATED) NOISE SIGNAL</vt:lpstr>
      <vt:lpstr>MAXIMIZING L2 NORM IN  A SPECIFIC AREA</vt:lpstr>
      <vt:lpstr>MAXIMIZING L2 NORM WITHOUT FOCUSING IT ON A SPECIFIC AREA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ATTACK AGAINST NEURAL NETWORKS</dc:title>
  <cp:lastModifiedBy>Nirmal Kanagasabai</cp:lastModifiedBy>
  <cp:revision>2</cp:revision>
  <dcterms:modified xsi:type="dcterms:W3CDTF">2018-02-27T19:34:22Z</dcterms:modified>
</cp:coreProperties>
</file>